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notesSlides/notesSlide1.xml" ContentType="application/vnd.openxmlformats-officedocument.presentationml.notesSlide+xml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Ask audience to come up with examples.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Reference Growing Pains episode where Mike worked at fast food restaurant with Colossal and “Woah” sizes.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half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half" idx="1"/>
          </p:nvPr>
        </p:nvSpPr>
        <p:spPr>
          <a:xfrm>
            <a:off x="839787" y="2057400"/>
            <a:ext cx="3932239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8724900" y="0"/>
            <a:ext cx="2628900" cy="65420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idx="1"/>
          </p:nvPr>
        </p:nvSpPr>
        <p:spPr>
          <a:xfrm>
            <a:off x="838200" y="365125"/>
            <a:ext cx="7734300" cy="649287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9642" y="6288545"/>
            <a:ext cx="663233" cy="38103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Text"/>
          <p:cNvSpPr txBox="1"/>
          <p:nvPr>
            <p:ph type="title"/>
          </p:nvPr>
        </p:nvSpPr>
        <p:spPr>
          <a:xfrm>
            <a:off x="382135" y="382680"/>
            <a:ext cx="11431091" cy="762074"/>
          </a:xfrm>
          <a:prstGeom prst="rect">
            <a:avLst/>
          </a:prstGeom>
        </p:spPr>
        <p:txBody>
          <a:bodyPr lIns="0" tIns="0" rIns="0" bIns="0"/>
          <a:lstStyle>
            <a:lvl1pPr defTabSz="609909">
              <a:lnSpc>
                <a:spcPct val="100000"/>
              </a:lnSpc>
              <a:defRPr sz="4600">
                <a:solidFill>
                  <a:srgbClr val="007A3E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381168" y="1525207"/>
            <a:ext cx="11431092" cy="4953474"/>
          </a:xfrm>
          <a:prstGeom prst="rect">
            <a:avLst/>
          </a:prstGeom>
        </p:spPr>
        <p:txBody>
          <a:bodyPr lIns="0" tIns="0" rIns="0" bIns="0"/>
          <a:lstStyle>
            <a:lvl1pPr marL="0" indent="0" defTabSz="609909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3800">
                <a:solidFill>
                  <a:srgbClr val="414A54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0" indent="576027" defTabSz="609909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3800">
                <a:solidFill>
                  <a:srgbClr val="414A54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0" indent="1152053" defTabSz="609909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3800">
                <a:solidFill>
                  <a:srgbClr val="414A54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0" indent="1728079" defTabSz="609909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3800">
                <a:solidFill>
                  <a:srgbClr val="414A54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0" indent="2304105" defTabSz="609909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3800">
                <a:solidFill>
                  <a:srgbClr val="414A54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892800" y="6171124"/>
            <a:ext cx="2844800" cy="368301"/>
          </a:xfrm>
          <a:prstGeom prst="rect">
            <a:avLst/>
          </a:prstGeom>
        </p:spPr>
        <p:txBody>
          <a:bodyPr wrap="none" lIns="48391" tIns="48391" rIns="48391" bIns="48391"/>
          <a:lstStyle>
            <a:lvl1pPr defTabSz="484094">
              <a:defRPr>
                <a:solidFill>
                  <a:srgbClr val="10182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0"/>
            <a:ext cx="10515600" cy="4562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half" idx="1"/>
          </p:nvPr>
        </p:nvSpPr>
        <p:spPr>
          <a:xfrm>
            <a:off x="831850" y="4589462"/>
            <a:ext cx="10515600" cy="22685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503237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with Han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"/>
          <p:cNvSpPr/>
          <p:nvPr/>
        </p:nvSpPr>
        <p:spPr>
          <a:xfrm>
            <a:off x="9954241" y="6363306"/>
            <a:ext cx="3408196" cy="870490"/>
          </a:xfrm>
          <a:prstGeom prst="ellipse">
            <a:avLst/>
          </a:prstGeom>
          <a:solidFill>
            <a:srgbClr val="FFFFFF">
              <a:alpha val="5713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</a:p>
        </p:txBody>
      </p:sp>
      <p:sp>
        <p:nvSpPr>
          <p:cNvPr id="72" name="@RileyMajor"/>
          <p:cNvSpPr txBox="1"/>
          <p:nvPr/>
        </p:nvSpPr>
        <p:spPr>
          <a:xfrm>
            <a:off x="10467644" y="6459692"/>
            <a:ext cx="1500645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@RileyMajor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idx="1"/>
          </p:nvPr>
        </p:nvSpPr>
        <p:spPr>
          <a:xfrm>
            <a:off x="5183187" y="987425"/>
            <a:ext cx="6172201" cy="58705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230187"/>
            <a:ext cx="10515600" cy="159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10600" y="6404292"/>
            <a:ext cx="27432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ileyMajor.com" TargetMode="External"/><Relationship Id="rId3" Type="http://schemas.openxmlformats.org/officeDocument/2006/relationships/hyperlink" Target="mailto:PASSMN@RileyMajor.com" TargetMode="External"/><Relationship Id="rId4" Type="http://schemas.openxmlformats.org/officeDocument/2006/relationships/hyperlink" Target="http://www.linkedin.com/in/rileymajor/" TargetMode="External"/><Relationship Id="rId5" Type="http://schemas.openxmlformats.org/officeDocument/2006/relationships/hyperlink" Target="http://www.PilotDelivers.com" TargetMode="External"/><Relationship Id="rId6" Type="http://schemas.openxmlformats.org/officeDocument/2006/relationships/hyperlink" Target="http://mnssug.org" TargetMode="External"/><Relationship Id="rId7" Type="http://schemas.openxmlformats.org/officeDocument/2006/relationships/image" Target="../media/image21.jpeg"/><Relationship Id="rId8" Type="http://schemas.openxmlformats.org/officeDocument/2006/relationships/image" Target="../media/image12.png"/><Relationship Id="rId9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6.jpeg"/><Relationship Id="rId14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flickr.com/photos/snugglepup/3741073220" TargetMode="External"/><Relationship Id="rId3" Type="http://schemas.openxmlformats.org/officeDocument/2006/relationships/hyperlink" Target="https://www.flickr.com/photos/benchan/4771478057" TargetMode="External"/><Relationship Id="rId4" Type="http://schemas.openxmlformats.org/officeDocument/2006/relationships/hyperlink" Target="https://www.flickr.com/photos/tantek/272706097" TargetMode="External"/><Relationship Id="rId5" Type="http://schemas.openxmlformats.org/officeDocument/2006/relationships/hyperlink" Target="https://www.flickr.com/photos/practicalowl/1185217331" TargetMode="External"/><Relationship Id="rId6" Type="http://schemas.openxmlformats.org/officeDocument/2006/relationships/hyperlink" Target="https://www.flickr.com/photos/kalexanderson/6163134201" TargetMode="External"/><Relationship Id="rId7" Type="http://schemas.openxmlformats.org/officeDocument/2006/relationships/hyperlink" Target="https://www.flickr.com/photos/t_buchtele/3422507814" TargetMode="External"/><Relationship Id="rId8" Type="http://schemas.openxmlformats.org/officeDocument/2006/relationships/hyperlink" Target="https://www.flickr.com/photos/vernhart/1143920492" TargetMode="External"/><Relationship Id="rId9" Type="http://schemas.openxmlformats.org/officeDocument/2006/relationships/hyperlink" Target="https://www.flickr.com/photos/hermida/608166432" TargetMode="External"/><Relationship Id="rId10" Type="http://schemas.openxmlformats.org/officeDocument/2006/relationships/hyperlink" Target="https://www.flickr.com/photos/dianasch/15963239265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flickr.com/photos/jeffkrause/14730139972" TargetMode="External"/><Relationship Id="rId3" Type="http://schemas.openxmlformats.org/officeDocument/2006/relationships/hyperlink" Target="https://www.flickr.com/photos/jurvetson/16620787618" TargetMode="External"/><Relationship Id="rId4" Type="http://schemas.openxmlformats.org/officeDocument/2006/relationships/hyperlink" Target="https://www.flickr.com/photos/vancityscapes/2499792217" TargetMode="External"/><Relationship Id="rId5" Type="http://schemas.openxmlformats.org/officeDocument/2006/relationships/hyperlink" Target="https://www.flickr.com/photos/dominiquegodbout/5180502739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sqlsaturday.com/913/Sessions/Details.aspx?sid=96622" TargetMode="External"/><Relationship Id="rId3" Type="http://schemas.openxmlformats.org/officeDocument/2006/relationships/hyperlink" Target="http://www.o4sr.org/publications/pf_v4n3/PiUnderground.htm" TargetMode="External"/><Relationship Id="rId4" Type="http://schemas.openxmlformats.org/officeDocument/2006/relationships/hyperlink" Target="http://fox.sqlpass.org/" TargetMode="External"/><Relationship Id="rId5" Type="http://schemas.openxmlformats.org/officeDocument/2006/relationships/hyperlink" Target="http://www.madpass.org/" TargetMode="External"/><Relationship Id="rId6" Type="http://schemas.openxmlformats.org/officeDocument/2006/relationships/hyperlink" Target="http://wisconsinbi.sqlpass.org/" TargetMode="External"/><Relationship Id="rId7" Type="http://schemas.openxmlformats.org/officeDocument/2006/relationships/hyperlink" Target="http://westwisc.sqlpass.org/" TargetMode="External"/><Relationship Id="rId8" Type="http://schemas.openxmlformats.org/officeDocument/2006/relationships/hyperlink" Target="http://wisconsin.sqlpass.org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meetup.com/MN-SQL-Server-User-Group-PASSMN/" TargetMode="External"/><Relationship Id="rId3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seudo-Constants in SQL"/>
          <p:cNvSpPr txBox="1"/>
          <p:nvPr/>
        </p:nvSpPr>
        <p:spPr>
          <a:xfrm>
            <a:off x="234174" y="0"/>
            <a:ext cx="11496910" cy="331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0">
                <a:solidFill>
                  <a:srgbClr val="FFFFFF"/>
                </a:solidFill>
              </a:defRPr>
            </a:lvl1pPr>
          </a:lstStyle>
          <a:p>
            <a:pPr>
              <a:defRPr sz="1200">
                <a:solidFill>
                  <a:srgbClr val="000000"/>
                </a:solidFill>
              </a:defRPr>
            </a:pPr>
            <a:r>
              <a:rPr sz="11000">
                <a:solidFill>
                  <a:srgbClr val="FFFFFF"/>
                </a:solidFill>
              </a:rPr>
              <a:t>Pseudo-Constants in SQL</a:t>
            </a:r>
          </a:p>
        </p:txBody>
      </p:sp>
      <p:sp>
        <p:nvSpPr>
          <p:cNvPr id="129" name="@RileyMajor"/>
          <p:cNvSpPr txBox="1"/>
          <p:nvPr/>
        </p:nvSpPr>
        <p:spPr>
          <a:xfrm>
            <a:off x="267627" y="5072896"/>
            <a:ext cx="9400480" cy="170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0">
                <a:solidFill>
                  <a:srgbClr val="FFFFFF"/>
                </a:solidFill>
              </a:defRPr>
            </a:lvl1pPr>
          </a:lstStyle>
          <a:p>
            <a:pPr>
              <a:defRPr sz="1200">
                <a:solidFill>
                  <a:srgbClr val="000000"/>
                </a:solidFill>
              </a:defRPr>
            </a:pPr>
            <a:r>
              <a:rPr sz="11000">
                <a:solidFill>
                  <a:srgbClr val="FFFFFF"/>
                </a:solidFill>
              </a:rPr>
              <a:t>@RileyMajor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des…"/>
          <p:cNvSpPr txBox="1"/>
          <p:nvPr/>
        </p:nvSpPr>
        <p:spPr>
          <a:xfrm>
            <a:off x="1932322" y="4303455"/>
            <a:ext cx="2594282" cy="247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35000" indent="-635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4000">
                <a:solidFill>
                  <a:srgbClr val="FFFFFF"/>
                </a:solidFill>
              </a:rPr>
              <a:t>Codes</a:t>
            </a:r>
            <a:endParaRPr sz="4000">
              <a:solidFill>
                <a:srgbClr val="FFFFFF"/>
              </a:solidFill>
            </a:endParaRPr>
          </a:p>
          <a:p>
            <a:pPr marL="635000" indent="-635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4000">
                <a:solidFill>
                  <a:srgbClr val="FFFFFF"/>
                </a:solidFill>
              </a:rPr>
              <a:t>Enums</a:t>
            </a:r>
            <a:endParaRPr sz="4000">
              <a:solidFill>
                <a:srgbClr val="FFFFFF"/>
              </a:solidFill>
            </a:endParaRPr>
          </a:p>
          <a:p>
            <a:pPr marL="635000" indent="-635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4000">
                <a:solidFill>
                  <a:srgbClr val="FFFFFF"/>
                </a:solidFill>
              </a:rPr>
              <a:t>Constants</a:t>
            </a:r>
            <a:endParaRPr sz="4000">
              <a:solidFill>
                <a:srgbClr val="FFFFFF"/>
              </a:solidFill>
            </a:endParaRPr>
          </a:p>
          <a:p>
            <a:pPr marL="635000" indent="-635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4000">
                <a:solidFill>
                  <a:srgbClr val="FFFFFF"/>
                </a:solidFill>
              </a:rPr>
              <a:t>IDs</a:t>
            </a:r>
          </a:p>
        </p:txBody>
      </p:sp>
      <p:sp>
        <p:nvSpPr>
          <p:cNvPr id="182" name="Magic…"/>
          <p:cNvSpPr txBox="1"/>
          <p:nvPr/>
        </p:nvSpPr>
        <p:spPr>
          <a:xfrm>
            <a:off x="1373381" y="2264103"/>
            <a:ext cx="3084053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000"/>
            </a:pPr>
            <a:r>
              <a:rPr>
                <a:solidFill>
                  <a:srgbClr val="FFFFFF"/>
                </a:solidFill>
              </a:rPr>
              <a:t>Magic</a:t>
            </a:r>
            <a:endParaRPr>
              <a:solidFill>
                <a:srgbClr val="FFFFFF"/>
              </a:solidFill>
            </a:endParaRPr>
          </a:p>
          <a:p>
            <a:pPr>
              <a:defRPr sz="6000"/>
            </a:pPr>
            <a:r>
              <a:rPr>
                <a:solidFill>
                  <a:srgbClr val="FFFFFF"/>
                </a:solidFill>
              </a:rPr>
              <a:t>Numbers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raditional Option:"/>
          <p:cNvSpPr txBox="1"/>
          <p:nvPr/>
        </p:nvSpPr>
        <p:spPr>
          <a:xfrm>
            <a:off x="-1" y="-16791"/>
            <a:ext cx="6622188" cy="942341"/>
          </a:xfrm>
          <a:prstGeom prst="rect">
            <a:avLst/>
          </a:prstGeom>
          <a:solidFill>
            <a:srgbClr val="000000">
              <a:alpha val="3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Traditional Option:</a:t>
            </a:r>
          </a:p>
        </p:txBody>
      </p:sp>
      <p:sp>
        <p:nvSpPr>
          <p:cNvPr id="185" name="Hard Coding"/>
          <p:cNvSpPr txBox="1"/>
          <p:nvPr/>
        </p:nvSpPr>
        <p:spPr>
          <a:xfrm>
            <a:off x="-1" y="926679"/>
            <a:ext cx="6622189" cy="967741"/>
          </a:xfrm>
          <a:prstGeom prst="rect">
            <a:avLst/>
          </a:prstGeom>
          <a:solidFill>
            <a:srgbClr val="000000">
              <a:alpha val="3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>
              <a:defRPr sz="12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Hard Coding</a:t>
            </a:r>
          </a:p>
        </p:txBody>
      </p:sp>
      <p:sp>
        <p:nvSpPr>
          <p:cNvPr id="186" name="Did you find them all?"/>
          <p:cNvSpPr txBox="1"/>
          <p:nvPr/>
        </p:nvSpPr>
        <p:spPr>
          <a:xfrm>
            <a:off x="5830111" y="4665131"/>
            <a:ext cx="5907932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/>
            </a:lvl1pPr>
          </a:lstStyle>
          <a:p>
            <a:pPr/>
            <a:r>
              <a:t>Did you find them all?</a:t>
            </a:r>
          </a:p>
        </p:txBody>
      </p:sp>
      <p:sp>
        <p:nvSpPr>
          <p:cNvPr id="187" name="Fast…"/>
          <p:cNvSpPr txBox="1"/>
          <p:nvPr/>
        </p:nvSpPr>
        <p:spPr>
          <a:xfrm>
            <a:off x="-1" y="1895567"/>
            <a:ext cx="6622188" cy="1691641"/>
          </a:xfrm>
          <a:prstGeom prst="rect">
            <a:avLst/>
          </a:prstGeom>
          <a:solidFill>
            <a:srgbClr val="000000">
              <a:alpha val="3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1028700" indent="-571500">
              <a:buClr>
                <a:srgbClr val="FFFFFF"/>
              </a:buClr>
              <a:buSzPct val="100000"/>
              <a:buFont typeface="Arial"/>
              <a:buChar char="•"/>
              <a:defRPr sz="3600"/>
            </a:pPr>
            <a:r>
              <a:rPr>
                <a:solidFill>
                  <a:srgbClr val="FFFFFF"/>
                </a:solidFill>
              </a:rPr>
              <a:t>Fast</a:t>
            </a:r>
            <a:endParaRPr>
              <a:solidFill>
                <a:srgbClr val="FFFFFF"/>
              </a:solidFill>
            </a:endParaRPr>
          </a:p>
          <a:p>
            <a:pPr lvl="1" marL="1028700" indent="-571500">
              <a:buClr>
                <a:srgbClr val="FFFFFF"/>
              </a:buClr>
              <a:buSzPct val="100000"/>
              <a:buFont typeface="Arial"/>
              <a:buChar char="•"/>
              <a:defRPr sz="3600"/>
            </a:pPr>
            <a:r>
              <a:rPr>
                <a:solidFill>
                  <a:srgbClr val="FFFFFF"/>
                </a:solidFill>
              </a:rPr>
              <a:t>Easy</a:t>
            </a:r>
            <a:endParaRPr>
              <a:solidFill>
                <a:srgbClr val="FFFFFF"/>
              </a:solidFill>
            </a:endParaRPr>
          </a:p>
          <a:p>
            <a:pPr lvl="1" marL="1028700" indent="-571500">
              <a:buClr>
                <a:srgbClr val="FFFFFF"/>
              </a:buClr>
              <a:buSzPct val="100000"/>
              <a:buFont typeface="Arial"/>
              <a:buChar char="•"/>
              <a:defRPr sz="3600"/>
            </a:pPr>
            <a:r>
              <a:rPr>
                <a:solidFill>
                  <a:srgbClr val="FFFFFF"/>
                </a:solidFill>
              </a:rPr>
              <a:t>Maintenance Nightmare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etter Option:"/>
          <p:cNvSpPr txBox="1"/>
          <p:nvPr/>
        </p:nvSpPr>
        <p:spPr>
          <a:xfrm>
            <a:off x="-1" y="-1"/>
            <a:ext cx="4667803" cy="904241"/>
          </a:xfrm>
          <a:prstGeom prst="rect">
            <a:avLst/>
          </a:prstGeom>
          <a:solidFill>
            <a:srgbClr val="548235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Better Option:</a:t>
            </a:r>
          </a:p>
        </p:txBody>
      </p:sp>
      <p:sp>
        <p:nvSpPr>
          <p:cNvPr id="190" name="JOINs to Lookup Tables"/>
          <p:cNvSpPr txBox="1"/>
          <p:nvPr/>
        </p:nvSpPr>
        <p:spPr>
          <a:xfrm>
            <a:off x="4667799" y="2500"/>
            <a:ext cx="7524200" cy="904241"/>
          </a:xfrm>
          <a:prstGeom prst="rect">
            <a:avLst/>
          </a:prstGeom>
          <a:solidFill>
            <a:srgbClr val="548235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JOINs to Lookup Tables</a:t>
            </a:r>
          </a:p>
        </p:txBody>
      </p:sp>
      <p:sp>
        <p:nvSpPr>
          <p:cNvPr id="191" name="Text Codes…"/>
          <p:cNvSpPr txBox="1"/>
          <p:nvPr/>
        </p:nvSpPr>
        <p:spPr>
          <a:xfrm>
            <a:off x="5152613" y="904992"/>
            <a:ext cx="4118398" cy="2225041"/>
          </a:xfrm>
          <a:prstGeom prst="rect">
            <a:avLst/>
          </a:prstGeom>
          <a:solidFill>
            <a:srgbClr val="548235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143000" indent="-1143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3600">
                <a:solidFill>
                  <a:srgbClr val="FFFFFF"/>
                </a:solidFill>
              </a:rPr>
              <a:t>Text Codes</a:t>
            </a:r>
            <a:endParaRPr sz="3600">
              <a:solidFill>
                <a:srgbClr val="FFFFFF"/>
              </a:solidFill>
            </a:endParaRPr>
          </a:p>
          <a:p>
            <a:pPr marL="1143000" indent="-1143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3600">
                <a:solidFill>
                  <a:srgbClr val="FFFFFF"/>
                </a:solidFill>
              </a:rPr>
              <a:t>Slightly Slower</a:t>
            </a:r>
            <a:endParaRPr sz="3600">
              <a:solidFill>
                <a:srgbClr val="FFFFFF"/>
              </a:solidFill>
            </a:endParaRPr>
          </a:p>
          <a:p>
            <a:pPr marL="1143000" indent="-1143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3600">
                <a:solidFill>
                  <a:srgbClr val="FFFFFF"/>
                </a:solidFill>
              </a:rPr>
              <a:t>More Complex Query Plans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est Option:…"/>
          <p:cNvSpPr txBox="1"/>
          <p:nvPr/>
        </p:nvSpPr>
        <p:spPr>
          <a:xfrm>
            <a:off x="219075" y="142875"/>
            <a:ext cx="5036243" cy="230124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/>
            </a:pPr>
            <a:r>
              <a:t>Best Option:</a:t>
            </a:r>
          </a:p>
          <a:p>
            <a:pPr>
              <a:defRPr sz="5000"/>
            </a:pPr>
            <a:r>
              <a:t>Pseudo-Constant</a:t>
            </a:r>
          </a:p>
          <a:p>
            <a:pPr>
              <a:defRPr sz="5000"/>
            </a:pPr>
            <a:r>
              <a:t>Functions</a:t>
            </a:r>
          </a:p>
        </p:txBody>
      </p:sp>
      <p:sp>
        <p:nvSpPr>
          <p:cNvPr id="194" name="Fast…"/>
          <p:cNvSpPr txBox="1"/>
          <p:nvPr/>
        </p:nvSpPr>
        <p:spPr>
          <a:xfrm>
            <a:off x="219075" y="4048125"/>
            <a:ext cx="3892925" cy="247904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524000" indent="-1524000">
              <a:buSzPct val="100000"/>
              <a:buFont typeface="Arial"/>
              <a:buChar char="•"/>
            </a:pPr>
            <a:r>
              <a:rPr sz="4000"/>
              <a:t>Fast</a:t>
            </a:r>
            <a:endParaRPr sz="4000"/>
          </a:p>
          <a:p>
            <a:pPr marL="1524000" indent="-1524000">
              <a:buSzPct val="100000"/>
              <a:buFont typeface="Arial"/>
              <a:buChar char="•"/>
            </a:pPr>
            <a:r>
              <a:rPr sz="4000"/>
              <a:t>Compiler Enforcement</a:t>
            </a:r>
            <a:endParaRPr sz="4000"/>
          </a:p>
          <a:p>
            <a:pPr marL="1524000" indent="-1524000">
              <a:buSzPct val="100000"/>
              <a:buFont typeface="Arial"/>
              <a:buChar char="•"/>
            </a:pPr>
            <a:r>
              <a:rPr sz="4000"/>
              <a:t>IntelliSense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et’s dive in…"/>
          <p:cNvSpPr txBox="1"/>
          <p:nvPr/>
        </p:nvSpPr>
        <p:spPr>
          <a:xfrm>
            <a:off x="407439" y="1731674"/>
            <a:ext cx="6400563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Let’s dive in…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seudo-Constants"/>
          <p:cNvSpPr txBox="1"/>
          <p:nvPr/>
        </p:nvSpPr>
        <p:spPr>
          <a:xfrm>
            <a:off x="117223" y="124321"/>
            <a:ext cx="8100676" cy="1272541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Pseudo-Constants</a:t>
            </a:r>
          </a:p>
        </p:txBody>
      </p:sp>
      <p:sp>
        <p:nvSpPr>
          <p:cNvPr id="199" name="Inline Table-Valued User Defined Functions with a Column Per Value"/>
          <p:cNvSpPr txBox="1"/>
          <p:nvPr/>
        </p:nvSpPr>
        <p:spPr>
          <a:xfrm>
            <a:off x="4508786" y="2930244"/>
            <a:ext cx="4439413" cy="2479041"/>
          </a:xfrm>
          <a:prstGeom prst="rect">
            <a:avLst/>
          </a:prstGeom>
          <a:solidFill>
            <a:srgbClr val="000000">
              <a:alpha val="6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Inline Table-Valued User Defined Functions with a Column Per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"/>
          <p:cNvSpPr txBox="1"/>
          <p:nvPr/>
        </p:nvSpPr>
        <p:spPr>
          <a:xfrm>
            <a:off x="6055502" y="3964110"/>
            <a:ext cx="39353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02" name="SELECT   *…"/>
          <p:cNvSpPr txBox="1"/>
          <p:nvPr/>
        </p:nvSpPr>
        <p:spPr>
          <a:xfrm>
            <a:off x="2074691" y="541253"/>
            <a:ext cx="8575500" cy="1615441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500">
                <a:solidFill>
                  <a:srgbClr val="0433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SELECT			*</a:t>
            </a:r>
          </a:p>
          <a:p>
            <a:pPr defTabSz="457200">
              <a:defRPr sz="2500"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FROM</a:t>
            </a:r>
            <a:r>
              <a:t>			dbo</a:t>
            </a:r>
            <a:r>
              <a:rPr>
                <a:solidFill>
                  <a:srgbClr val="929292"/>
                </a:solidFill>
              </a:rPr>
              <a:t>.</a:t>
            </a:r>
            <a:r>
              <a:t>CalcConstOrderStatuses</a:t>
            </a:r>
            <a:r>
              <a:rPr>
                <a:solidFill>
                  <a:srgbClr val="929292"/>
                </a:solidFill>
              </a:rPr>
              <a:t>()</a:t>
            </a:r>
            <a:r>
              <a:t> os</a:t>
            </a:r>
          </a:p>
          <a:p>
            <a:pPr defTabSz="457200">
              <a:defRPr sz="2500"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929292"/>
                </a:solidFill>
              </a:rPr>
              <a:t>CROSS</a:t>
            </a:r>
            <a:r>
              <a:t> </a:t>
            </a:r>
            <a:r>
              <a:rPr>
                <a:solidFill>
                  <a:srgbClr val="929292"/>
                </a:solidFill>
              </a:rPr>
              <a:t>JOIN</a:t>
            </a:r>
            <a:r>
              <a:t>	Orders </a:t>
            </a:r>
            <a:r>
              <a:rPr>
                <a:solidFill>
                  <a:srgbClr val="0433FF"/>
                </a:solidFill>
              </a:rPr>
              <a:t>AS</a:t>
            </a:r>
            <a:r>
              <a:t> o</a:t>
            </a:r>
          </a:p>
          <a:p>
            <a:pPr defTabSz="457200">
              <a:defRPr sz="2500"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WHERE</a:t>
            </a:r>
            <a:r>
              <a:t>			o</a:t>
            </a:r>
            <a:r>
              <a:rPr>
                <a:solidFill>
                  <a:srgbClr val="929292"/>
                </a:solidFill>
              </a:rPr>
              <a:t>.</a:t>
            </a:r>
            <a:r>
              <a:t>OrderStatusID </a:t>
            </a:r>
            <a:r>
              <a:rPr>
                <a:solidFill>
                  <a:srgbClr val="929292"/>
                </a:solidFill>
              </a:rPr>
              <a:t>= os.</a:t>
            </a:r>
            <a:r>
              <a:t>OrderStatusAssigned</a:t>
            </a:r>
            <a:r>
              <a:rPr>
                <a:solidFill>
                  <a:srgbClr val="929292"/>
                </a:solidFill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d-Hoc SQL…"/>
          <p:cNvSpPr txBox="1"/>
          <p:nvPr/>
        </p:nvSpPr>
        <p:spPr>
          <a:xfrm>
            <a:off x="4940914" y="1208731"/>
            <a:ext cx="7402753" cy="3075941"/>
          </a:xfrm>
          <a:prstGeom prst="rect">
            <a:avLst/>
          </a:prstGeom>
          <a:solidFill>
            <a:srgbClr val="FFFFFF">
              <a:alpha val="9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00789" indent="-300789">
              <a:buSzPct val="100000"/>
              <a:buChar char="•"/>
              <a:defRPr sz="4000"/>
            </a:pPr>
            <a:r>
              <a:t>Ad-Hoc SQL</a:t>
            </a:r>
          </a:p>
          <a:p>
            <a:pPr marL="300789" indent="-300789">
              <a:buSzPct val="100000"/>
              <a:buChar char="•"/>
              <a:defRPr sz="4000"/>
            </a:pPr>
            <a:r>
              <a:t>Stored Procedures</a:t>
            </a:r>
          </a:p>
          <a:p>
            <a:pPr marL="300789" indent="-300789">
              <a:buSzPct val="100000"/>
              <a:buChar char="•"/>
              <a:defRPr sz="4000"/>
            </a:pPr>
            <a:r>
              <a:t>Views</a:t>
            </a:r>
          </a:p>
          <a:p>
            <a:pPr marL="300789" indent="-300789">
              <a:buSzPct val="100000"/>
              <a:buChar char="•"/>
              <a:defRPr sz="4000"/>
            </a:pPr>
            <a:r>
              <a:t>User-Defined Functions</a:t>
            </a:r>
          </a:p>
          <a:p>
            <a:pPr marL="300789" indent="-300789">
              <a:buSzPct val="100000"/>
              <a:buChar char="•"/>
              <a:defRPr sz="4000"/>
            </a:pPr>
            <a:r>
              <a:t>Persisted Calculated Columns</a:t>
            </a:r>
          </a:p>
        </p:txBody>
      </p:sp>
      <p:sp>
        <p:nvSpPr>
          <p:cNvPr id="205" name="Apply Liberally"/>
          <p:cNvSpPr txBox="1"/>
          <p:nvPr/>
        </p:nvSpPr>
        <p:spPr>
          <a:xfrm>
            <a:off x="5067686" y="-55825"/>
            <a:ext cx="7149209" cy="1272541"/>
          </a:xfrm>
          <a:prstGeom prst="rect">
            <a:avLst/>
          </a:prstGeom>
          <a:solidFill>
            <a:srgbClr val="FFFFFF">
              <a:alpha val="9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Apply Liberally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o not take with…"/>
          <p:cNvSpPr txBox="1"/>
          <p:nvPr/>
        </p:nvSpPr>
        <p:spPr>
          <a:xfrm>
            <a:off x="143048" y="310562"/>
            <a:ext cx="6361247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Do not take with…</a:t>
            </a:r>
          </a:p>
        </p:txBody>
      </p:sp>
      <p:sp>
        <p:nvSpPr>
          <p:cNvPr id="208" name="Filtered Indexes…"/>
          <p:cNvSpPr txBox="1"/>
          <p:nvPr/>
        </p:nvSpPr>
        <p:spPr>
          <a:xfrm>
            <a:off x="6807979" y="461057"/>
            <a:ext cx="5201198" cy="128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20315" indent="-120315">
              <a:buSzPct val="100000"/>
              <a:buChar char="•"/>
              <a:defRPr sz="4000"/>
            </a:pPr>
            <a:r>
              <a:t>Filtered Indexes</a:t>
            </a:r>
          </a:p>
          <a:p>
            <a:pPr marL="120315" indent="-120315">
              <a:buSzPct val="100000"/>
              <a:buChar char="•"/>
              <a:defRPr sz="4000"/>
            </a:pPr>
            <a:r>
              <a:t>OPTIMIZE 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iley Wheeler Major…"/>
          <p:cNvSpPr txBox="1"/>
          <p:nvPr/>
        </p:nvSpPr>
        <p:spPr>
          <a:xfrm>
            <a:off x="127646" y="292606"/>
            <a:ext cx="6825991" cy="636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300"/>
            </a:pPr>
            <a:r>
              <a:t>Riley Wheeler Major</a:t>
            </a:r>
          </a:p>
          <a:p>
            <a:pPr>
              <a:defRPr sz="3300"/>
            </a:pPr>
          </a:p>
          <a:p>
            <a:pPr>
              <a:defRPr sz="3300"/>
            </a:pPr>
            <a:r>
              <a:t>@RileyMajor</a:t>
            </a:r>
          </a:p>
          <a:p>
            <a:pPr>
              <a:defRPr sz="33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RileyMajor.com</a:t>
            </a:r>
          </a:p>
          <a:p>
            <a:pPr>
              <a:defRPr sz="33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PASSMN@RileyMajor.com</a:t>
            </a:r>
          </a:p>
          <a:p>
            <a:pPr>
              <a:defRPr sz="33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www.linkedin.com/in/rileymajor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/</a:t>
            </a:r>
          </a:p>
          <a:p>
            <a:pPr>
              <a:defRPr sz="3300"/>
            </a:pPr>
          </a:p>
          <a:p>
            <a:pPr>
              <a:defRPr sz="3300"/>
            </a:pPr>
            <a:r>
              <a:t>Enterprise Architect</a:t>
            </a:r>
          </a:p>
          <a:p>
            <a:pPr>
              <a:defRPr sz="3300"/>
            </a:pPr>
            <a:r>
              <a:t>Pilot Freight Services</a:t>
            </a:r>
          </a:p>
          <a:p>
            <a:pPr>
              <a:defRPr sz="33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www.PilotDelivers.com</a:t>
            </a:r>
          </a:p>
          <a:p>
            <a:pPr>
              <a:defRPr sz="3300"/>
            </a:pPr>
          </a:p>
          <a:p>
            <a:pPr>
              <a:defRPr sz="3300"/>
            </a:pPr>
            <a:r>
              <a:t>Director of Technology, PASSMN</a:t>
            </a:r>
          </a:p>
          <a:p>
            <a:pPr>
              <a:defRPr sz="33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mnssug.org</a:t>
            </a:r>
          </a:p>
        </p:txBody>
      </p:sp>
      <p:pic>
        <p:nvPicPr>
          <p:cNvPr id="211" name="image9.jpg" descr="image9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15559" y="292606"/>
            <a:ext cx="4371279" cy="3278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24699" y="5307822"/>
            <a:ext cx="49530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33748" y="3861594"/>
            <a:ext cx="2832101" cy="115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32" descr="Picture 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7374" y="5613433"/>
            <a:ext cx="4306908" cy="161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0385" y="4867479"/>
            <a:ext cx="2808815" cy="88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24" descr="Picture 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6804" y="2910360"/>
            <a:ext cx="3046903" cy="1067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37" descr="Picture 3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6633" y="3766559"/>
            <a:ext cx="3250379" cy="1109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26" descr="Picture 2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64610" y="3857803"/>
            <a:ext cx="2459645" cy="98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96537" y="3706089"/>
            <a:ext cx="2216875" cy="123036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/>
          <p:nvPr>
            <p:ph type="title"/>
          </p:nvPr>
        </p:nvSpPr>
        <p:spPr>
          <a:xfrm>
            <a:off x="381294" y="1775436"/>
            <a:ext cx="4941785" cy="76207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Platinum Sponsor:</a:t>
            </a:r>
          </a:p>
        </p:txBody>
      </p:sp>
      <p:sp>
        <p:nvSpPr>
          <p:cNvPr id="138" name="Title 1"/>
          <p:cNvSpPr txBox="1"/>
          <p:nvPr/>
        </p:nvSpPr>
        <p:spPr>
          <a:xfrm>
            <a:off x="381294" y="3021598"/>
            <a:ext cx="4941785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609909">
              <a:defRPr sz="2400">
                <a:solidFill>
                  <a:srgbClr val="007A3E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Gold Sponsors:</a:t>
            </a:r>
          </a:p>
        </p:txBody>
      </p:sp>
      <p:sp>
        <p:nvSpPr>
          <p:cNvPr id="139" name="Title 1"/>
          <p:cNvSpPr txBox="1"/>
          <p:nvPr/>
        </p:nvSpPr>
        <p:spPr>
          <a:xfrm>
            <a:off x="5857681" y="32514"/>
            <a:ext cx="6520225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609909">
              <a:defRPr b="1" sz="4600">
                <a:solidFill>
                  <a:srgbClr val="007A3E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Thank you Sponsors!</a:t>
            </a:r>
          </a:p>
        </p:txBody>
      </p:sp>
      <p:sp>
        <p:nvSpPr>
          <p:cNvPr id="140" name="Straight Connector 4"/>
          <p:cNvSpPr/>
          <p:nvPr/>
        </p:nvSpPr>
        <p:spPr>
          <a:xfrm>
            <a:off x="228515" y="2807874"/>
            <a:ext cx="11774360" cy="1"/>
          </a:xfrm>
          <a:prstGeom prst="line">
            <a:avLst/>
          </a:prstGeom>
          <a:ln w="25400">
            <a:solidFill>
              <a:srgbClr val="007A3E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8391" tIns="48391" rIns="48391" bIns="48391"/>
          <a:lstStyle/>
          <a:p>
            <a:pPr defTabSz="484094">
              <a:defRPr sz="1800">
                <a:solidFill>
                  <a:srgbClr val="10182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41" name="Straight Connector 19"/>
          <p:cNvSpPr/>
          <p:nvPr/>
        </p:nvSpPr>
        <p:spPr>
          <a:xfrm>
            <a:off x="228515" y="1530873"/>
            <a:ext cx="11774360" cy="1"/>
          </a:xfrm>
          <a:prstGeom prst="line">
            <a:avLst/>
          </a:prstGeom>
          <a:ln w="25400">
            <a:solidFill>
              <a:srgbClr val="007A3E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8391" tIns="48391" rIns="48391" bIns="48391"/>
          <a:lstStyle/>
          <a:p>
            <a:pPr defTabSz="484094">
              <a:defRPr sz="1800">
                <a:solidFill>
                  <a:srgbClr val="10182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42" name="TextBox 3"/>
          <p:cNvSpPr txBox="1"/>
          <p:nvPr/>
        </p:nvSpPr>
        <p:spPr>
          <a:xfrm>
            <a:off x="134116" y="212723"/>
            <a:ext cx="5436140" cy="1061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391" tIns="48391" rIns="48391" bIns="48391">
            <a:spAutoFit/>
          </a:bodyPr>
          <a:lstStyle/>
          <a:p>
            <a:pPr marL="285750" indent="-285750" defTabSz="484094">
              <a:lnSpc>
                <a:spcPct val="150000"/>
              </a:lnSpc>
              <a:buSzPct val="100000"/>
              <a:buFont typeface="Arial"/>
              <a:buChar char="•"/>
              <a:defRPr b="1" sz="1600">
                <a:solidFill>
                  <a:srgbClr val="10182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Visit the Sponsor Booths</a:t>
            </a:r>
          </a:p>
          <a:p>
            <a:pPr marL="285750" indent="-285750" defTabSz="484094">
              <a:lnSpc>
                <a:spcPct val="150000"/>
              </a:lnSpc>
              <a:buSzPct val="100000"/>
              <a:buFont typeface="Arial"/>
              <a:buChar char="•"/>
              <a:defRPr b="1" sz="1600">
                <a:solidFill>
                  <a:srgbClr val="10182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Lots of Great Raffle Prizes!</a:t>
            </a:r>
            <a:endParaRPr sz="1400"/>
          </a:p>
          <a:p>
            <a:pPr marL="285750" indent="-285750" defTabSz="484094">
              <a:lnSpc>
                <a:spcPct val="150000"/>
              </a:lnSpc>
              <a:buSzPct val="100000"/>
              <a:buFont typeface="Arial"/>
              <a:buChar char="•"/>
              <a:defRPr b="1" sz="1600">
                <a:solidFill>
                  <a:srgbClr val="10182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Get your parking paid via Sponsor Bingo</a:t>
            </a:r>
          </a:p>
        </p:txBody>
      </p:sp>
      <p:pic>
        <p:nvPicPr>
          <p:cNvPr id="143" name="Picture 11" descr="Picture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49756" y="1754465"/>
            <a:ext cx="6503598" cy="797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14" descr="Picture 1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35360" y="2991891"/>
            <a:ext cx="2808815" cy="797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17" descr="Picture 1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294" y="3484467"/>
            <a:ext cx="1632137" cy="1632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20" descr="Picture 2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04551" y="3073528"/>
            <a:ext cx="3271353" cy="652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28" descr="Picture 2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31040" y="5003823"/>
            <a:ext cx="3952981" cy="693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30" descr="Picture 30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855156" y="5094752"/>
            <a:ext cx="2949928" cy="518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2" descr="Picture 2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87220" y="6041010"/>
            <a:ext cx="2051519" cy="76374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traight Connector 43"/>
          <p:cNvSpPr/>
          <p:nvPr/>
        </p:nvSpPr>
        <p:spPr>
          <a:xfrm>
            <a:off x="209661" y="5940005"/>
            <a:ext cx="11774359" cy="1"/>
          </a:xfrm>
          <a:prstGeom prst="line">
            <a:avLst/>
          </a:prstGeom>
          <a:ln w="25400">
            <a:solidFill>
              <a:srgbClr val="007A3E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8391" tIns="48391" rIns="48391" bIns="48391"/>
          <a:lstStyle/>
          <a:p>
            <a:pPr defTabSz="484094">
              <a:defRPr sz="1800">
                <a:solidFill>
                  <a:srgbClr val="101820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51" name="Title 1"/>
          <p:cNvSpPr txBox="1"/>
          <p:nvPr/>
        </p:nvSpPr>
        <p:spPr>
          <a:xfrm>
            <a:off x="381294" y="6260174"/>
            <a:ext cx="4941785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609909">
              <a:defRPr sz="2400">
                <a:solidFill>
                  <a:srgbClr val="007A3E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Global Alliance Partners: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hoto Credits…"/>
          <p:cNvSpPr txBox="1"/>
          <p:nvPr/>
        </p:nvSpPr>
        <p:spPr>
          <a:xfrm>
            <a:off x="167267" y="200721"/>
            <a:ext cx="11857466" cy="645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numCol="2" spcCol="592873"/>
          <a:lstStyle/>
          <a:p>
            <a:pPr>
              <a:defRPr sz="1800"/>
            </a:pPr>
            <a:r>
              <a:t>Photo Credits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Day 187: Tilt-Shift Miniature Fake</a:t>
            </a:r>
          </a:p>
          <a:p>
            <a:pPr>
              <a:defRPr sz="1800"/>
            </a:pPr>
            <a:r>
              <a:t>Snugg LePup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https://www.flickr.com/photos/snugglepup/3741073220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Pi</a:t>
            </a:r>
          </a:p>
          <a:p>
            <a:pPr>
              <a:defRPr sz="1800"/>
            </a:pPr>
            <a:r>
              <a:t>Benjamin Chan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https://www.flickr.com/photos/benchan/4771478057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IMG_8549</a:t>
            </a:r>
          </a:p>
          <a:p>
            <a:pPr>
              <a:defRPr sz="1800"/>
            </a:pPr>
            <a:r>
              <a:t>Tantek Çelik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https://www.flickr.com/photos/tantek/272706097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yellow strings</a:t>
            </a:r>
          </a:p>
          <a:p>
            <a:pPr>
              <a:defRPr sz="1800"/>
            </a:pPr>
            <a:r>
              <a:t>M Glasgow</a:t>
            </a:r>
          </a:p>
          <a:p>
            <a:pPr>
              <a:defRPr sz="1800"/>
            </a:pPr>
            <a:r>
              <a:t>https://www.flickr.com/photos/glasgows/117229470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The Worlds Greatest Detective</a:t>
            </a:r>
          </a:p>
          <a:p>
            <a:pPr>
              <a:defRPr sz="1800"/>
            </a:pPr>
            <a:r>
              <a:t>Kit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https://www.flickr.com/photos/practicalowl/1185217331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No more rabbits?</a:t>
            </a:r>
          </a:p>
          <a:p>
            <a:pPr>
              <a:defRPr sz="1800"/>
            </a:pPr>
            <a:r>
              <a:t>Kristina Alexanderson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https://www.flickr.com/photos/kalexanderson/6163134201</a:t>
            </a: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  <a:r>
              <a:t>Needle In A Haystack</a:t>
            </a:r>
          </a:p>
          <a:p>
            <a:pPr>
              <a:defRPr sz="1800"/>
            </a:pPr>
            <a:r>
              <a:t>t_buchtele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 invalidUrl="" action="" tgtFrame="" tooltip="" history="1" highlightClick="0" endSnd="0"/>
              </a:rPr>
              <a:t>https://www.flickr.com/photos/t_buchtele/3422507814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DSP 87: Wagon Ride 2007-08-12</a:t>
            </a:r>
          </a:p>
          <a:p>
            <a:pPr>
              <a:defRPr sz="1800"/>
            </a:pPr>
            <a:r>
              <a:t>Vern Hart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8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8" invalidUrl="" action="" tgtFrame="" tooltip="" history="1" highlightClick="0" endSnd="0"/>
              </a:rPr>
              <a:t>www.flickr.com/photos/vernhart/1143920492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Very excited for cake</a:t>
            </a:r>
          </a:p>
          <a:p>
            <a:pPr>
              <a:defRPr sz="1800"/>
            </a:pPr>
            <a:r>
              <a:t>Sean Donohue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9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9" invalidUrl="" action="" tgtFrame="" tooltip="" history="1" highlightClick="0" endSnd="0"/>
              </a:rPr>
              <a:t>www.flickr.com/photos/hermida/608166432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Everybody's Diving at the Beach</a:t>
            </a:r>
          </a:p>
          <a:p>
            <a:pPr>
              <a:defRPr sz="1800"/>
            </a:pPr>
            <a:r>
              <a:t>Diana Robinson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0" invalidUrl="" action="" tgtFrame="" tooltip="" history="1" highlightClick="0" endSnd="0"/>
              </a:rPr>
              <a:t>https://www.flickr.com/photos/dianasch/15963239265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hoto Credits (continued)…"/>
          <p:cNvSpPr txBox="1"/>
          <p:nvPr/>
        </p:nvSpPr>
        <p:spPr>
          <a:xfrm>
            <a:off x="167267" y="200721"/>
            <a:ext cx="11857466" cy="645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numCol="2" spcCol="592873"/>
          <a:lstStyle/>
          <a:p>
            <a:pPr>
              <a:defRPr sz="1800"/>
            </a:pPr>
            <a:r>
              <a:t>Photo Credits (continued)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Hollywood Studios - Frozen Gertie</a:t>
            </a:r>
          </a:p>
          <a:p>
            <a:pPr>
              <a:defRPr sz="1800"/>
            </a:pPr>
            <a:r>
              <a:t>Jeff Krause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https://www.flickr.com/photos/jeffkrause/14730139972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Reflections on the new Machine Age — technology, inequality and the economy</a:t>
            </a:r>
          </a:p>
          <a:p>
            <a:pPr>
              <a:defRPr sz="1800"/>
            </a:pPr>
            <a:r>
              <a:t>Steve Jurvetson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https://www.flickr.com/photos/jurvetson/16620787618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apply liberally for best results</a:t>
            </a:r>
          </a:p>
          <a:p>
            <a:pPr>
              <a:defRPr sz="1800"/>
            </a:pPr>
            <a:r>
              <a:t>Ryan M. Follow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https://www.flickr.com/photos/vancityscapes/2499792217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pills</a:t>
            </a:r>
          </a:p>
          <a:p>
            <a:pPr>
              <a:defRPr sz="1800"/>
            </a:pPr>
            <a:r>
              <a:t>Dominique Godbout</a:t>
            </a:r>
          </a:p>
          <a:p>
            <a:pPr>
              <a:defRPr sz="18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https://www.flickr.com/photos/dominiquegodbout/5180502739</a:t>
            </a:r>
          </a:p>
          <a:p>
            <a:pPr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dditional References:…"/>
          <p:cNvSpPr txBox="1"/>
          <p:nvPr/>
        </p:nvSpPr>
        <p:spPr>
          <a:xfrm>
            <a:off x="170984" y="251121"/>
            <a:ext cx="11850031" cy="434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t>Additional References: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SQL Saturday Link:</a:t>
            </a:r>
          </a:p>
          <a:p>
            <a:pPr>
              <a:defRPr sz="20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https://www.sqlsaturday.com/913/Sessions/Details.aspx?sid=96622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Misleading Engraved Pi Digits</a:t>
            </a:r>
          </a:p>
          <a:p>
            <a:pPr>
              <a:defRPr sz="20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http://www.o4sr.org/publications/pf_v4n3/PiUnderground.htm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Wisconsin PASS Chapters:</a:t>
            </a:r>
          </a:p>
          <a:p>
            <a:pPr>
              <a:defRPr sz="2000"/>
            </a:pPr>
          </a:p>
          <a:p>
            <a:pPr defTabSz="457200">
              <a:defRPr sz="1800">
                <a:solidFill>
                  <a:srgbClr val="565656"/>
                </a:solidFill>
              </a:defRPr>
            </a:pPr>
            <a:r>
              <a:rPr>
                <a:solidFill>
                  <a:srgbClr val="98C427"/>
                </a:solidFill>
                <a:hlinkClick r:id="rId4" invalidUrl="" action="" tgtFrame="" tooltip="" history="1" highlightClick="0" endSnd="0"/>
              </a:rPr>
              <a:t>FoxPASS</a:t>
            </a:r>
            <a:r>
              <a:t> - Appleton, WI</a:t>
            </a:r>
          </a:p>
          <a:p>
            <a:pPr defTabSz="457200">
              <a:defRPr sz="1800">
                <a:solidFill>
                  <a:srgbClr val="565656"/>
                </a:solidFill>
              </a:defRPr>
            </a:pPr>
            <a:r>
              <a:rPr>
                <a:solidFill>
                  <a:srgbClr val="98C427"/>
                </a:solidFill>
                <a:hlinkClick r:id="rId5" invalidUrl="" action="" tgtFrame="" tooltip="" history="1" highlightClick="0" endSnd="0"/>
              </a:rPr>
              <a:t>MADPASS</a:t>
            </a:r>
            <a:r>
              <a:t> - Madison, WI </a:t>
            </a:r>
          </a:p>
          <a:p>
            <a:pPr defTabSz="457200">
              <a:defRPr sz="1800">
                <a:solidFill>
                  <a:srgbClr val="565656"/>
                </a:solidFill>
              </a:defRPr>
            </a:pPr>
            <a:r>
              <a:rPr>
                <a:solidFill>
                  <a:srgbClr val="98C427"/>
                </a:solidFill>
                <a:hlinkClick r:id="rId6" invalidUrl="" action="" tgtFrame="" tooltip="" history="1" highlightClick="0" endSnd="0"/>
              </a:rPr>
              <a:t>Microsoft BI Professionals</a:t>
            </a:r>
            <a:r>
              <a:t> - Wisconsin: Greendale, WI</a:t>
            </a:r>
          </a:p>
          <a:p>
            <a:pPr defTabSz="457200">
              <a:defRPr sz="1800">
                <a:solidFill>
                  <a:srgbClr val="98C427"/>
                </a:solidFill>
              </a:defRPr>
            </a:pPr>
            <a:r>
              <a:rPr>
                <a:hlinkClick r:id="rId7" invalidUrl="" action="" tgtFrame="" tooltip="" history="1" highlightClick="0" endSnd="0"/>
              </a:rPr>
              <a:t>Western Wisconsin PASS</a:t>
            </a:r>
            <a:r>
              <a:rPr>
                <a:solidFill>
                  <a:srgbClr val="565656"/>
                </a:solidFill>
              </a:rPr>
              <a:t> - Altoona, WI</a:t>
            </a:r>
            <a:endParaRPr>
              <a:solidFill>
                <a:srgbClr val="565656"/>
              </a:solidFill>
            </a:endParaRPr>
          </a:p>
          <a:p>
            <a:pPr defTabSz="457200">
              <a:defRPr sz="1800">
                <a:solidFill>
                  <a:srgbClr val="565656"/>
                </a:solidFill>
              </a:defRPr>
            </a:pPr>
            <a:r>
              <a:rPr>
                <a:solidFill>
                  <a:srgbClr val="98C427"/>
                </a:solidFill>
                <a:hlinkClick r:id="rId8" invalidUrl="" action="" tgtFrame="" tooltip="" history="1" highlightClick="0" endSnd="0"/>
              </a:rPr>
              <a:t>WI SSUG</a:t>
            </a:r>
            <a:r>
              <a:t> - Waukesha, WI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7"/>
          <p:cNvSpPr txBox="1"/>
          <p:nvPr>
            <p:ph type="title"/>
          </p:nvPr>
        </p:nvSpPr>
        <p:spPr>
          <a:xfrm>
            <a:off x="382134" y="382680"/>
            <a:ext cx="11431093" cy="762074"/>
          </a:xfrm>
          <a:prstGeom prst="rect">
            <a:avLst/>
          </a:prstGeom>
        </p:spPr>
        <p:txBody>
          <a:bodyPr/>
          <a:lstStyle/>
          <a:p>
            <a:pPr/>
            <a:r>
              <a:t>PASSMN – News/Info</a:t>
            </a:r>
          </a:p>
        </p:txBody>
      </p:sp>
      <p:sp>
        <p:nvSpPr>
          <p:cNvPr id="154" name="Content Placeholder 18"/>
          <p:cNvSpPr txBox="1"/>
          <p:nvPr>
            <p:ph type="body" idx="1"/>
          </p:nvPr>
        </p:nvSpPr>
        <p:spPr>
          <a:xfrm>
            <a:off x="381168" y="1525207"/>
            <a:ext cx="11431093" cy="4953474"/>
          </a:xfrm>
          <a:prstGeom prst="rect">
            <a:avLst/>
          </a:prstGeom>
        </p:spPr>
        <p:txBody>
          <a:bodyPr/>
          <a:lstStyle/>
          <a:p>
            <a:pPr defTabSz="591612">
              <a:lnSpc>
                <a:spcPct val="90000"/>
              </a:lnSpc>
              <a:spcBef>
                <a:spcPts val="600"/>
              </a:spcBef>
              <a:defRPr sz="2716"/>
            </a:pPr>
            <a:r>
              <a:t>Thanks to all our sponsors of 2019! </a:t>
            </a:r>
          </a:p>
          <a:p>
            <a:pPr defTabSz="591612">
              <a:lnSpc>
                <a:spcPct val="90000"/>
              </a:lnSpc>
              <a:spcBef>
                <a:spcPts val="600"/>
              </a:spcBef>
              <a:defRPr sz="2716"/>
            </a:pPr>
            <a:r>
              <a:t>We need Speakers &amp; Sponsors for 2020 PASSMN Meetings!</a:t>
            </a:r>
          </a:p>
          <a:p>
            <a:pPr marL="443484" indent="-443484" defTabSz="591612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716"/>
            </a:pPr>
            <a:r>
              <a:t>Sign up to present at one of the monthly meetings!</a:t>
            </a:r>
          </a:p>
          <a:p>
            <a:pPr defTabSz="591612">
              <a:lnSpc>
                <a:spcPct val="90000"/>
              </a:lnSpc>
              <a:spcBef>
                <a:spcPts val="800"/>
              </a:spcBef>
              <a:defRPr sz="2716"/>
            </a:pPr>
          </a:p>
          <a:p>
            <a:pPr defTabSz="591612">
              <a:lnSpc>
                <a:spcPct val="90000"/>
              </a:lnSpc>
              <a:spcBef>
                <a:spcPts val="600"/>
              </a:spcBef>
              <a:defRPr sz="2716"/>
            </a:pPr>
            <a:r>
              <a:t>Monthly Meetup: 3</a:t>
            </a:r>
            <a:r>
              <a:rPr baseline="29938"/>
              <a:t>rd</a:t>
            </a:r>
            <a:r>
              <a:t> Tuesday of Each Month (except Oct) at Microsoft MTC in Edina (food usually provided) </a:t>
            </a:r>
          </a:p>
          <a:p>
            <a:pPr defTabSz="591612">
              <a:lnSpc>
                <a:spcPct val="90000"/>
              </a:lnSpc>
              <a:spcBef>
                <a:spcPts val="600"/>
              </a:spcBef>
              <a:defRPr sz="2716"/>
            </a:pPr>
            <a:r>
              <a:t>Signup on Meetup:</a:t>
            </a:r>
            <a:r>
              <a:rPr sz="1940"/>
              <a:t> </a:t>
            </a:r>
            <a:r>
              <a:rPr sz="1940" u="sng">
                <a:solidFill>
                  <a:srgbClr val="00BF6F"/>
                </a:solidFill>
                <a:uFill>
                  <a:solidFill>
                    <a:srgbClr val="00BF6F"/>
                  </a:solidFill>
                </a:uFill>
                <a:hlinkClick r:id="rId2" invalidUrl="" action="" tgtFrame="" tooltip="" history="1" highlightClick="0" endSnd="0"/>
              </a:rPr>
              <a:t>https://www.meetup.com/MN-SQL-Server-User-Group-PASSMN/</a:t>
            </a:r>
          </a:p>
          <a:p>
            <a:pPr defTabSz="591612">
              <a:lnSpc>
                <a:spcPct val="90000"/>
              </a:lnSpc>
              <a:spcBef>
                <a:spcPts val="800"/>
              </a:spcBef>
              <a:defRPr sz="2716"/>
            </a:pPr>
          </a:p>
          <a:p>
            <a:pPr defTabSz="591612">
              <a:lnSpc>
                <a:spcPct val="90000"/>
              </a:lnSpc>
              <a:spcBef>
                <a:spcPts val="600"/>
              </a:spcBef>
              <a:defRPr sz="2716"/>
            </a:pPr>
            <a:r>
              <a:t>Board Member Elections in November/December: </a:t>
            </a:r>
          </a:p>
          <a:p>
            <a:pPr marL="554355" indent="-554355" defTabSz="591612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716"/>
            </a:pPr>
            <a:r>
              <a:t>Your chance to help out the MN SQL community!</a:t>
            </a:r>
          </a:p>
        </p:txBody>
      </p:sp>
      <p:pic>
        <p:nvPicPr>
          <p:cNvPr id="15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9345" y="332641"/>
            <a:ext cx="3929300" cy="1309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nt Placeholder 2"/>
          <p:cNvSpPr txBox="1"/>
          <p:nvPr>
            <p:ph type="body" idx="1"/>
          </p:nvPr>
        </p:nvSpPr>
        <p:spPr>
          <a:xfrm>
            <a:off x="381168" y="1802502"/>
            <a:ext cx="11431093" cy="4676178"/>
          </a:xfrm>
          <a:prstGeom prst="rect">
            <a:avLst/>
          </a:prstGeom>
        </p:spPr>
        <p:txBody>
          <a:bodyPr/>
          <a:lstStyle/>
          <a:p>
            <a:pPr algn="ctr"/>
            <a:r>
              <a:t>Join the brightest data professionals focused on the Microsoft Data Platform!</a:t>
            </a:r>
          </a:p>
          <a:p>
            <a:pPr/>
          </a:p>
          <a:p>
            <a:pPr/>
            <a:r>
              <a:t>November 3</a:t>
            </a:r>
            <a:r>
              <a:rPr baseline="30105"/>
              <a:t>th</a:t>
            </a:r>
            <a:r>
              <a:t> Through November 8</a:t>
            </a:r>
            <a:r>
              <a:rPr baseline="30105"/>
              <a:t>th</a:t>
            </a:r>
            <a:endParaRPr baseline="30105"/>
          </a:p>
          <a:p>
            <a:pPr marL="571500" indent="-571500">
              <a:spcBef>
                <a:spcPts val="800"/>
              </a:spcBef>
              <a:buSzPct val="100000"/>
              <a:buFont typeface="Arial"/>
              <a:buChar char="•"/>
              <a:defRPr sz="3200"/>
            </a:pPr>
            <a:r>
              <a:t>Pre-Conference Sessions – Monday/Tuesday</a:t>
            </a:r>
          </a:p>
          <a:p>
            <a:pPr marL="571500" indent="-571500">
              <a:spcBef>
                <a:spcPts val="800"/>
              </a:spcBef>
              <a:buSzPct val="100000"/>
              <a:buFont typeface="Arial"/>
              <a:buChar char="•"/>
              <a:defRPr sz="3200"/>
            </a:pPr>
            <a:r>
              <a:t>Conference – Wednesday through Friday</a:t>
            </a:r>
          </a:p>
        </p:txBody>
      </p:sp>
      <p:pic>
        <p:nvPicPr>
          <p:cNvPr id="15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016" y="197531"/>
            <a:ext cx="8259395" cy="1419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/>
          <p:nvPr>
            <p:ph type="title"/>
          </p:nvPr>
        </p:nvSpPr>
        <p:spPr>
          <a:xfrm>
            <a:off x="382134" y="382680"/>
            <a:ext cx="11431093" cy="762074"/>
          </a:xfrm>
          <a:prstGeom prst="rect">
            <a:avLst/>
          </a:prstGeom>
        </p:spPr>
        <p:txBody>
          <a:bodyPr/>
          <a:lstStyle/>
          <a:p>
            <a:pPr/>
            <a:r>
              <a:t>SQLSaturday #913 – After Party</a:t>
            </a:r>
          </a:p>
        </p:txBody>
      </p:sp>
      <p:sp>
        <p:nvSpPr>
          <p:cNvPr id="161" name="Content Placeholder 2"/>
          <p:cNvSpPr txBox="1"/>
          <p:nvPr/>
        </p:nvSpPr>
        <p:spPr>
          <a:xfrm>
            <a:off x="382134" y="4450599"/>
            <a:ext cx="11431093" cy="2218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585513">
              <a:spcBef>
                <a:spcPts val="700"/>
              </a:spcBef>
              <a:defRPr sz="3072">
                <a:solidFill>
                  <a:srgbClr val="414A54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There will be drinks and appetizers as well as free game cards and bowling!</a:t>
            </a:r>
            <a:endParaRPr sz="3648"/>
          </a:p>
          <a:p>
            <a:pPr defTabSz="585513">
              <a:spcBef>
                <a:spcPts val="700"/>
              </a:spcBef>
              <a:defRPr sz="3072">
                <a:solidFill>
                  <a:srgbClr val="414A54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Hang out with some new friends you’ve made.</a:t>
            </a:r>
            <a:endParaRPr sz="3648"/>
          </a:p>
        </p:txBody>
      </p:sp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3135" y="1490623"/>
            <a:ext cx="5827159" cy="173403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ontent Placeholder 5"/>
          <p:cNvSpPr txBox="1"/>
          <p:nvPr>
            <p:ph type="body" sz="quarter" idx="1"/>
          </p:nvPr>
        </p:nvSpPr>
        <p:spPr>
          <a:xfrm>
            <a:off x="381168" y="3392297"/>
            <a:ext cx="11431093" cy="913428"/>
          </a:xfrm>
          <a:prstGeom prst="rect">
            <a:avLst/>
          </a:prstGeom>
        </p:spPr>
        <p:txBody>
          <a:bodyPr/>
          <a:lstStyle/>
          <a:p>
            <a:pPr defTabSz="591612">
              <a:lnSpc>
                <a:spcPct val="80000"/>
              </a:lnSpc>
              <a:spcBef>
                <a:spcPts val="700"/>
              </a:spcBef>
              <a:defRPr sz="2910"/>
            </a:pPr>
            <a:r>
              <a:t>Location: 4th Floor of Mall of America</a:t>
            </a:r>
          </a:p>
          <a:p>
            <a:pPr defTabSz="591612">
              <a:lnSpc>
                <a:spcPct val="80000"/>
              </a:lnSpc>
              <a:spcBef>
                <a:spcPts val="700"/>
              </a:spcBef>
              <a:defRPr sz="2910"/>
            </a:pPr>
            <a:r>
              <a:t>Time:       6:30PM – 10PM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hese digits are misleading.…"/>
          <p:cNvSpPr txBox="1"/>
          <p:nvPr/>
        </p:nvSpPr>
        <p:spPr>
          <a:xfrm>
            <a:off x="-1" y="6222915"/>
            <a:ext cx="6575978" cy="447041"/>
          </a:xfrm>
          <a:prstGeom prst="rect">
            <a:avLst/>
          </a:prstGeom>
          <a:solidFill>
            <a:srgbClr val="FFFFFF">
              <a:alpha val="89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These digits are misleading.</a:t>
            </a:r>
          </a:p>
          <a:p>
            <a:pPr/>
            <a:r>
              <a:t>http://en.wikipedia.org/wiki/Washington_Park_MAX_Station</a:t>
            </a:r>
          </a:p>
        </p:txBody>
      </p:sp>
      <p:sp>
        <p:nvSpPr>
          <p:cNvPr id="166" name="Infrequently Changed"/>
          <p:cNvSpPr txBox="1"/>
          <p:nvPr/>
        </p:nvSpPr>
        <p:spPr>
          <a:xfrm>
            <a:off x="8953530" y="2255430"/>
            <a:ext cx="3238470" cy="138684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/>
            </a:lvl1pPr>
          </a:lstStyle>
          <a:p>
            <a:pPr>
              <a:defRPr sz="1200"/>
            </a:pPr>
            <a:r>
              <a:rPr sz="4400"/>
              <a:t>Infrequently Changed</a:t>
            </a:r>
          </a:p>
        </p:txBody>
      </p:sp>
      <p:sp>
        <p:nvSpPr>
          <p:cNvPr id="167" name="Frequently Referenced"/>
          <p:cNvSpPr txBox="1"/>
          <p:nvPr/>
        </p:nvSpPr>
        <p:spPr>
          <a:xfrm>
            <a:off x="8953531" y="3928114"/>
            <a:ext cx="3238470" cy="138684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/>
            </a:lvl1pPr>
          </a:lstStyle>
          <a:p>
            <a:pPr>
              <a:defRPr sz="1200"/>
            </a:pPr>
            <a:r>
              <a:rPr sz="4400"/>
              <a:t>Frequently Referenced</a:t>
            </a:r>
          </a:p>
        </p:txBody>
      </p:sp>
      <p:sp>
        <p:nvSpPr>
          <p:cNvPr id="168" name="Pseudo-Constant Candidates"/>
          <p:cNvSpPr txBox="1"/>
          <p:nvPr/>
        </p:nvSpPr>
        <p:spPr>
          <a:xfrm>
            <a:off x="0" y="92318"/>
            <a:ext cx="12192000" cy="117094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7400"/>
            </a:lvl1pPr>
          </a:lstStyle>
          <a:p>
            <a:pPr/>
            <a:r>
              <a:t>Pseudo-Constant Candidates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ey’re everywhere…"/>
          <p:cNvSpPr txBox="1"/>
          <p:nvPr/>
        </p:nvSpPr>
        <p:spPr>
          <a:xfrm>
            <a:off x="448054" y="171510"/>
            <a:ext cx="11085936" cy="1399541"/>
          </a:xfrm>
          <a:prstGeom prst="rect">
            <a:avLst/>
          </a:prstGeom>
          <a:solidFill>
            <a:srgbClr val="FFFFFF">
              <a:alpha val="67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/>
            </a:lvl1pPr>
          </a:lstStyle>
          <a:p>
            <a:pPr/>
            <a:r>
              <a:t>They’re everywhere…</a:t>
            </a:r>
          </a:p>
        </p:txBody>
      </p:sp>
      <p:sp>
        <p:nvSpPr>
          <p:cNvPr id="171" name="Sizes…"/>
          <p:cNvSpPr txBox="1"/>
          <p:nvPr/>
        </p:nvSpPr>
        <p:spPr>
          <a:xfrm>
            <a:off x="7825670" y="1571117"/>
            <a:ext cx="3709576" cy="1691641"/>
          </a:xfrm>
          <a:prstGeom prst="rect">
            <a:avLst/>
          </a:prstGeom>
          <a:solidFill>
            <a:srgbClr val="FFFFFF">
              <a:alpha val="67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>
              <a:buSzPct val="100000"/>
              <a:buFont typeface="Arial"/>
              <a:buChar char="•"/>
            </a:pPr>
            <a:r>
              <a:rPr sz="3600"/>
              <a:t>Sizes</a:t>
            </a:r>
            <a:endParaRPr sz="3600"/>
          </a:p>
          <a:p>
            <a:pPr marL="571500" indent="-571500">
              <a:buSzPct val="100000"/>
              <a:buFont typeface="Arial"/>
              <a:buChar char="•"/>
            </a:pPr>
            <a:r>
              <a:rPr sz="3600"/>
              <a:t>Order Statuses</a:t>
            </a:r>
            <a:endParaRPr sz="3600"/>
          </a:p>
          <a:p>
            <a:pPr marL="571500" indent="-571500">
              <a:buSzPct val="100000"/>
              <a:buFont typeface="Arial"/>
              <a:buChar char="•"/>
            </a:pPr>
            <a:r>
              <a:rPr sz="3600"/>
              <a:t>DEFCON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Whole mess o’ strings…"/>
          <p:cNvSpPr txBox="1"/>
          <p:nvPr/>
        </p:nvSpPr>
        <p:spPr>
          <a:xfrm>
            <a:off x="260521" y="263573"/>
            <a:ext cx="9344011" cy="1132841"/>
          </a:xfrm>
          <a:prstGeom prst="rect">
            <a:avLst/>
          </a:prstGeom>
          <a:solidFill>
            <a:srgbClr val="FFCF26">
              <a:alpha val="6499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/>
            </a:lvl1pPr>
          </a:lstStyle>
          <a:p>
            <a:pPr/>
            <a:r>
              <a:t>Whole mess o’ strings…</a:t>
            </a:r>
          </a:p>
        </p:txBody>
      </p:sp>
      <p:sp>
        <p:nvSpPr>
          <p:cNvPr id="176" name="So much data.…"/>
          <p:cNvSpPr txBox="1"/>
          <p:nvPr/>
        </p:nvSpPr>
        <p:spPr>
          <a:xfrm>
            <a:off x="270048" y="4079229"/>
            <a:ext cx="5839977" cy="2479041"/>
          </a:xfrm>
          <a:prstGeom prst="rect">
            <a:avLst/>
          </a:prstGeom>
          <a:solidFill>
            <a:srgbClr val="FFCF26">
              <a:alpha val="6499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20315" indent="-120315">
              <a:buSzPct val="100000"/>
              <a:buChar char="•"/>
              <a:defRPr sz="4000"/>
            </a:pPr>
            <a:r>
              <a:t>So much data.</a:t>
            </a:r>
          </a:p>
          <a:p>
            <a:pPr marL="120315" indent="-120315">
              <a:buSzPct val="100000"/>
              <a:buChar char="•"/>
              <a:defRPr sz="4000"/>
            </a:pPr>
            <a:r>
              <a:t>Performance problems.</a:t>
            </a:r>
          </a:p>
          <a:p>
            <a:pPr marL="120315" indent="-120315">
              <a:buSzPct val="100000"/>
              <a:buChar char="•"/>
              <a:defRPr sz="4000"/>
            </a:pPr>
            <a:r>
              <a:t>Consistency Issues.</a:t>
            </a:r>
          </a:p>
          <a:p>
            <a:pPr marL="120315" indent="-120315">
              <a:buSzPct val="100000"/>
              <a:buChar char="•"/>
              <a:defRPr sz="4000"/>
            </a:pPr>
            <a:r>
              <a:t>Inflexible names.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Use Lookup Tables"/>
          <p:cNvSpPr txBox="1"/>
          <p:nvPr/>
        </p:nvSpPr>
        <p:spPr>
          <a:xfrm>
            <a:off x="214007" y="317769"/>
            <a:ext cx="6867730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>
              <a:defRPr sz="12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Use Lookup Tables</a:t>
            </a:r>
          </a:p>
        </p:txBody>
      </p:sp>
      <p:sp>
        <p:nvSpPr>
          <p:cNvPr id="179" name="Less Space…"/>
          <p:cNvSpPr txBox="1"/>
          <p:nvPr/>
        </p:nvSpPr>
        <p:spPr>
          <a:xfrm>
            <a:off x="328981" y="1655461"/>
            <a:ext cx="4439056" cy="426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57250" indent="-857250">
              <a:buClr>
                <a:srgbClr val="FFFFFF"/>
              </a:buClr>
              <a:buSzPct val="100000"/>
              <a:buFont typeface="Arial"/>
              <a:buChar char="•"/>
              <a:defRPr sz="4000"/>
            </a:pPr>
            <a:r>
              <a:rPr>
                <a:solidFill>
                  <a:srgbClr val="FFFFFF"/>
                </a:solidFill>
              </a:rPr>
              <a:t>Less Space</a:t>
            </a:r>
            <a:endParaRPr>
              <a:solidFill>
                <a:srgbClr val="FFFFFF"/>
              </a:solidFill>
            </a:endParaRPr>
          </a:p>
          <a:p>
            <a:pPr marL="857250" indent="-857250">
              <a:buClr>
                <a:srgbClr val="FFFFFF"/>
              </a:buClr>
              <a:buSzPct val="100000"/>
              <a:buFont typeface="Arial"/>
              <a:buChar char="•"/>
              <a:defRPr sz="4000"/>
            </a:pPr>
            <a:r>
              <a:rPr>
                <a:solidFill>
                  <a:srgbClr val="FFFFFF"/>
                </a:solidFill>
              </a:rPr>
              <a:t>Better Performance</a:t>
            </a:r>
            <a:endParaRPr>
              <a:solidFill>
                <a:srgbClr val="FFFFFF"/>
              </a:solidFill>
            </a:endParaRPr>
          </a:p>
          <a:p>
            <a:pPr marL="857250" indent="-857250">
              <a:buClr>
                <a:srgbClr val="FFFFFF"/>
              </a:buClr>
              <a:buSzPct val="100000"/>
              <a:buFont typeface="Arial"/>
              <a:buChar char="•"/>
              <a:defRPr sz="4000"/>
            </a:pPr>
            <a:r>
              <a:rPr>
                <a:solidFill>
                  <a:srgbClr val="FFFFFF"/>
                </a:solidFill>
              </a:rPr>
              <a:t>Cleaner Data</a:t>
            </a:r>
            <a:endParaRPr>
              <a:solidFill>
                <a:srgbClr val="FFFFFF"/>
              </a:solidFill>
            </a:endParaRPr>
          </a:p>
          <a:p>
            <a:pPr marL="857250" indent="-857250">
              <a:buClr>
                <a:srgbClr val="FFFFFF"/>
              </a:buClr>
              <a:buSzPct val="100000"/>
              <a:buFont typeface="Arial"/>
              <a:buChar char="•"/>
              <a:defRPr sz="4000"/>
            </a:pPr>
            <a:r>
              <a:rPr>
                <a:solidFill>
                  <a:srgbClr val="FFFFFF"/>
                </a:solidFill>
              </a:rPr>
              <a:t>Numeric ID / Textual ID / Description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